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12192000"/>
  <p:notesSz cx="7315200" cy="9601200"/>
  <p:embeddedFontLst>
    <p:embeddedFont>
      <p:font typeface="Garamond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34" roundtripDataSignature="AMtx7mhNXpqg9M0JhXoZ/uu/Jv+InHsr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Garamond-bold.fntdata"/><Relationship Id="rId30" Type="http://schemas.openxmlformats.org/officeDocument/2006/relationships/font" Target="fonts/Garamond-regular.fntdata"/><Relationship Id="rId11" Type="http://schemas.openxmlformats.org/officeDocument/2006/relationships/slide" Target="slides/slide6.xml"/><Relationship Id="rId33" Type="http://schemas.openxmlformats.org/officeDocument/2006/relationships/font" Target="fonts/Garamond-boldItalic.fntdata"/><Relationship Id="rId10" Type="http://schemas.openxmlformats.org/officeDocument/2006/relationships/slide" Target="slides/slide5.xml"/><Relationship Id="rId32" Type="http://schemas.openxmlformats.org/officeDocument/2006/relationships/font" Target="fonts/Garamond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 txBox="1"/>
          <p:nvPr>
            <p:ph idx="2" type="hdr"/>
          </p:nvPr>
        </p:nvSpPr>
        <p:spPr>
          <a:xfrm>
            <a:off x="0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143375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/>
          <p:nvPr>
            <p:ph idx="3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" name="Google Shape;9;n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11" type="ftr"/>
          </p:nvPr>
        </p:nvSpPr>
        <p:spPr>
          <a:xfrm>
            <a:off x="0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n"/>
          <p:cNvSpPr txBox="1"/>
          <p:nvPr>
            <p:ph idx="12" type="sldNum"/>
          </p:nvPr>
        </p:nvSpPr>
        <p:spPr>
          <a:xfrm>
            <a:off x="4143375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b="0" lang="en-US" sz="13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3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 txBox="1"/>
          <p:nvPr>
            <p:ph idx="12" type="sldNum"/>
          </p:nvPr>
        </p:nvSpPr>
        <p:spPr>
          <a:xfrm>
            <a:off x="4143375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585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a631813cdb_0_18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8" name="Google Shape;88;g1a631813cdb_0_18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1a631813cdb_0_18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585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a631813cdb_0_23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a631813cdb_0_23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1a631813cdb_0_23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a631813cdb_0_10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a631813cdb_0_10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1a631813cdb_0_10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a631813cdb_0_116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a631813cdb_0_116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1a631813cdb_0_116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a631813cdb_0_12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a631813cdb_0_12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1a631813cdb_0_12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a631813cdb_0_128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a631813cdb_0_128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1a631813cdb_0_128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a631813cdb_0_134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a631813cdb_0_134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1a631813cdb_0_134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a631813cdb_0_14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a631813cdb_0_14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1a631813cdb_0_14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a631813cdb_0_200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a631813cdb_0_200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1a631813cdb_0_200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a631813cdb_0_157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a631813cdb_0_157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1a631813cdb_0_157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a631813cdb_0_17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a631813cdb_0_17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a631813cdb_0_17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a631813cdb_0_211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a631813cdb_0_211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1a631813cdb_0_211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a631813cdb_0_217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a631813cdb_0_217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1a631813cdb_0_217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a631813cdb_0_224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a631813cdb_0_224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1a631813cdb_0_224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a631813cdb_0_230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a631813cdb_0_230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1a631813cdb_0_230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a631813cdb_0_76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1a631813cdb_0_76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a631813cdb_0_6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7" name="Google Shape;47;g1a631813cdb_0_6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g1a631813cdb_0_6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585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a631813cdb_0_1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1a631813cdb_0_1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1a631813cdb_0_1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a631813cdb_0_84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a631813cdb_0_84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1a631813cdb_0_84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a631813cdb_0_90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a631813cdb_0_90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a631813cdb_0_90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a631813cdb_0_40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a631813cdb_0_40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1a631813cdb_0_40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a631813cdb_0_52:notes"/>
          <p:cNvSpPr/>
          <p:nvPr>
            <p:ph idx="2" type="sldImg"/>
          </p:nvPr>
        </p:nvSpPr>
        <p:spPr>
          <a:xfrm>
            <a:off x="461963" y="720725"/>
            <a:ext cx="6391200" cy="359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a631813cdb_0_52:notes"/>
          <p:cNvSpPr txBox="1"/>
          <p:nvPr>
            <p:ph idx="1" type="body"/>
          </p:nvPr>
        </p:nvSpPr>
        <p:spPr>
          <a:xfrm>
            <a:off x="731838" y="4559300"/>
            <a:ext cx="5846700" cy="4316400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a631813cdb_0_52:notes"/>
          <p:cNvSpPr txBox="1"/>
          <p:nvPr>
            <p:ph idx="12" type="sldNum"/>
          </p:nvPr>
        </p:nvSpPr>
        <p:spPr>
          <a:xfrm>
            <a:off x="4143375" y="9120188"/>
            <a:ext cx="3165600" cy="474600"/>
          </a:xfrm>
          <a:prstGeom prst="rect">
            <a:avLst/>
          </a:prstGeom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2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750"/>
              </a:spcBef>
              <a:spcAft>
                <a:spcPts val="0"/>
              </a:spcAft>
              <a:buSzPts val="30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650"/>
              </a:spcBef>
              <a:spcAft>
                <a:spcPts val="0"/>
              </a:spcAft>
              <a:buSzPts val="2600"/>
              <a:buNone/>
              <a:defRPr/>
            </a:lvl2pPr>
            <a:lvl3pPr lvl="2" algn="ctr">
              <a:spcBef>
                <a:spcPts val="550"/>
              </a:spcBef>
              <a:spcAft>
                <a:spcPts val="0"/>
              </a:spcAft>
              <a:buSzPts val="22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19100" lvl="0" marL="45720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  <a:defRPr/>
            </a:lvl1pPr>
            <a:lvl2pPr indent="-327660" lvl="1" marL="914400" algn="l">
              <a:spcBef>
                <a:spcPts val="650"/>
              </a:spcBef>
              <a:spcAft>
                <a:spcPts val="0"/>
              </a:spcAft>
              <a:buClr>
                <a:srgbClr val="3B812F"/>
              </a:buClr>
              <a:buSzPts val="1560"/>
              <a:buFont typeface="Noto Sans Symbols"/>
              <a:buChar char="❑"/>
              <a:defRPr/>
            </a:lvl2pPr>
            <a:lvl3pPr indent="-368300" lvl="2" marL="1371600" algn="l">
              <a:spcBef>
                <a:spcPts val="55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Noto Sans Symbols"/>
              <a:buChar char="▪"/>
              <a:defRPr/>
            </a:lvl3pPr>
            <a:lvl4pPr indent="-304800" lvl="3" marL="1828800" algn="l">
              <a:spcBef>
                <a:spcPts val="500"/>
              </a:spcBef>
              <a:spcAft>
                <a:spcPts val="0"/>
              </a:spcAft>
              <a:buClr>
                <a:srgbClr val="3B812F"/>
              </a:buClr>
              <a:buSzPts val="1200"/>
              <a:buFont typeface="Noto Sans Symbols"/>
              <a:buChar char="❑"/>
              <a:defRPr/>
            </a:lvl4pPr>
            <a:lvl5pPr indent="-355600" lvl="4" marL="2286000" algn="l">
              <a:spcBef>
                <a:spcPts val="500"/>
              </a:spcBef>
              <a:spcAft>
                <a:spcPts val="0"/>
              </a:spcAft>
              <a:buClr>
                <a:srgbClr val="CC9900"/>
              </a:buClr>
              <a:buSzPts val="2000"/>
              <a:buFont typeface="Noto Sans Symbols"/>
              <a:buChar char="▪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1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" type="body"/>
          </p:nvPr>
        </p:nvSpPr>
        <p:spPr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SzPts val="1400"/>
              <a:buNone/>
              <a:def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650"/>
              </a:spcBef>
              <a:spcAft>
                <a:spcPts val="0"/>
              </a:spcAft>
              <a:buSzPts val="1400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55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1"/>
          <p:cNvSpPr/>
          <p:nvPr/>
        </p:nvSpPr>
        <p:spPr>
          <a:xfrm>
            <a:off x="304800" y="228600"/>
            <a:ext cx="111760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75">
            <a:solidFill>
              <a:srgbClr val="CC9900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21"/>
          <p:cNvCxnSpPr/>
          <p:nvPr/>
        </p:nvCxnSpPr>
        <p:spPr>
          <a:xfrm>
            <a:off x="304800" y="6324599"/>
            <a:ext cx="11176000" cy="0"/>
          </a:xfrm>
          <a:prstGeom prst="straightConnector1">
            <a:avLst/>
          </a:prstGeom>
          <a:noFill/>
          <a:ln cap="flat" cmpd="sng" w="19075">
            <a:solidFill>
              <a:srgbClr val="CC99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" name="Google Shape;17;p21"/>
          <p:cNvSpPr txBox="1"/>
          <p:nvPr/>
        </p:nvSpPr>
        <p:spPr>
          <a:xfrm>
            <a:off x="381000" y="6248400"/>
            <a:ext cx="9448800" cy="452438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1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ithub.com/elastic/ember" TargetMode="External"/><Relationship Id="rId4" Type="http://schemas.openxmlformats.org/officeDocument/2006/relationships/hyperlink" Target="https://github.com/sophos/SOREL-20M" TargetMode="External"/><Relationship Id="rId5" Type="http://schemas.openxmlformats.org/officeDocument/2006/relationships/hyperlink" Target="https://github.com/boozallen/MOTIF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CMSC 449</a:t>
            </a:r>
            <a:br>
              <a:rPr lang="en-US"/>
            </a:br>
            <a:r>
              <a:rPr lang="en-US"/>
              <a:t>Malware Analysis</a:t>
            </a:r>
            <a:endParaRPr/>
          </a:p>
        </p:txBody>
      </p:sp>
      <p:sp>
        <p:nvSpPr>
          <p:cNvPr id="32" name="Google Shape;32;p1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Lecture 20</a:t>
            </a:r>
            <a:endParaRPr/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SzPts val="3000"/>
              <a:buNone/>
            </a:pPr>
            <a:r>
              <a:rPr lang="en-US"/>
              <a:t>Malware Data Science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a631813cdb_0_18"/>
          <p:cNvSpPr txBox="1"/>
          <p:nvPr>
            <p:ph type="ctrTitle"/>
          </p:nvPr>
        </p:nvSpPr>
        <p:spPr>
          <a:xfrm>
            <a:off x="914400" y="2130426"/>
            <a:ext cx="1036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Data Science Problems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a631813cdb_0_23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Goal is to identify malware of </a:t>
            </a:r>
            <a:r>
              <a:rPr lang="en-US"/>
              <a:t>interest, usually related to a set of known IOCs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Often investigating a malware family, campaign, or threat group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File similarity metrics, metadata hashing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Identifying files which contact the same IPs / domain names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Lots of nearest-neighbor lookup research in this area!</a:t>
            </a:r>
            <a:endParaRPr/>
          </a:p>
        </p:txBody>
      </p:sp>
      <p:sp>
        <p:nvSpPr>
          <p:cNvPr id="98" name="Google Shape;98;g1a631813cdb_0_23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Threat Hunting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a631813cdb_0_10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Threat hunting tool which can be used to pivot from known IOCs to related ones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Generates a graph</a:t>
            </a:r>
            <a:br>
              <a:rPr lang="en-US"/>
            </a:br>
            <a:r>
              <a:rPr lang="en-US"/>
              <a:t>showing how IOCs</a:t>
            </a:r>
            <a:br>
              <a:rPr lang="en-US"/>
            </a:br>
            <a:r>
              <a:rPr lang="en-US"/>
              <a:t>are related</a:t>
            </a:r>
            <a:endParaRPr/>
          </a:p>
        </p:txBody>
      </p:sp>
      <p:sp>
        <p:nvSpPr>
          <p:cNvPr id="105" name="Google Shape;105;g1a631813cdb_0_10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Threat Hunting with Maltego</a:t>
            </a:r>
            <a:endParaRPr/>
          </a:p>
        </p:txBody>
      </p:sp>
      <p:pic>
        <p:nvPicPr>
          <p:cNvPr id="106" name="Google Shape;106;g1a631813cdb_0_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5677" y="2163250"/>
            <a:ext cx="7060426" cy="403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a631813cdb_0_116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 </a:t>
            </a:r>
            <a:r>
              <a:rPr b="1" lang="en-US"/>
              <a:t>feature vector</a:t>
            </a:r>
            <a:r>
              <a:rPr lang="en-US"/>
              <a:t> is the standard input for most machine learning algorithms (nearest-neighbor lookup, clustering, classification, outlier detection etc.)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Essentially a list of numbers which somehow describe the attributes of a data point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b="1" lang="en-US">
                <a:latin typeface="Courier New"/>
                <a:ea typeface="Courier New"/>
                <a:cs typeface="Courier New"/>
                <a:sym typeface="Courier New"/>
              </a:rPr>
              <a:t>&lt; 10, -2, 3, 7, 0 &gt;</a:t>
            </a:r>
            <a:br>
              <a:rPr b="1" lang="en-US"/>
            </a:br>
            <a:endParaRPr b="1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Each number in the feature vector describes a specific attribute of the data point </a:t>
            </a:r>
            <a:endParaRPr/>
          </a:p>
        </p:txBody>
      </p:sp>
      <p:sp>
        <p:nvSpPr>
          <p:cNvPr id="113" name="Google Shape;113;g1a631813cdb_0_116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Featurization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a631813cdb_0_12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How do we best represent malware as a feature vector?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EMBER vector</a:t>
            </a:r>
            <a:r>
              <a:rPr lang="en-US"/>
              <a:t> - Based on metadata from PE files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Features include byte frequency, metadata from PE headers, strings, imports, resources, etc.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Vector contains 2,351 features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BWMD vector</a:t>
            </a:r>
            <a:r>
              <a:rPr lang="en-US"/>
              <a:t> - Based on the Burrows-Wheeler Transform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Converts any sequence of bytes into a fixed-length vector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Vector contains 65,536 features</a:t>
            </a:r>
            <a:endParaRPr/>
          </a:p>
        </p:txBody>
      </p:sp>
      <p:sp>
        <p:nvSpPr>
          <p:cNvPr id="120" name="Google Shape;120;g1a631813cdb_0_12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Featurization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a631813cdb_0_128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Clustering: Identify groups of similar malware samples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Usually need to convert malware into feature vectors first!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Or have a method for computing similarity between two files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Many different clustering algorithms, depending on your situation and goals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Density-based and hierarchical clustering algorithms work best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But may run slowly on large datasets </a:t>
            </a:r>
            <a:endParaRPr/>
          </a:p>
        </p:txBody>
      </p:sp>
      <p:sp>
        <p:nvSpPr>
          <p:cNvPr id="127" name="Google Shape;127;g1a631813cdb_0_128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Clustering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a631813cdb_0_134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Assume that malware data tends to form lots of small, dense clusters (each cluster being a malware family)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Dense groups and their</a:t>
            </a:r>
            <a:br>
              <a:rPr lang="en-US"/>
            </a:br>
            <a:r>
              <a:rPr lang="en-US"/>
              <a:t>neigbors become a cluster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such as DBSCAN</a:t>
            </a:r>
            <a:br>
              <a:rPr lang="en-US"/>
            </a:br>
            <a:r>
              <a:rPr lang="en-US"/>
              <a:t>and OPTICS often work well!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1a631813cdb_0_134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Density-Based Clustering</a:t>
            </a:r>
            <a:endParaRPr/>
          </a:p>
        </p:txBody>
      </p:sp>
      <p:pic>
        <p:nvPicPr>
          <p:cNvPr id="135" name="Google Shape;135;g1a631813cdb_0_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6613" y="2443913"/>
            <a:ext cx="4947750" cy="374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a631813cdb_0_14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Idea is to form a “hierarchy” of data points, iteratively grouping the nest most similar points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such as</a:t>
            </a:r>
            <a:br>
              <a:rPr lang="en-US"/>
            </a:br>
            <a:r>
              <a:rPr lang="en-US"/>
              <a:t>Hierarchical Agglomerative</a:t>
            </a:r>
            <a:br>
              <a:rPr lang="en-US"/>
            </a:br>
            <a:r>
              <a:rPr lang="en-US"/>
              <a:t>Clustering (HAC) and </a:t>
            </a:r>
            <a:br>
              <a:rPr lang="en-US"/>
            </a:br>
            <a:r>
              <a:rPr lang="en-US"/>
              <a:t>HDBSCAN are good! </a:t>
            </a:r>
            <a:endParaRPr/>
          </a:p>
        </p:txBody>
      </p:sp>
      <p:sp>
        <p:nvSpPr>
          <p:cNvPr id="142" name="Google Shape;142;g1a631813cdb_0_14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Hierarchical Clustering</a:t>
            </a:r>
            <a:endParaRPr/>
          </a:p>
        </p:txBody>
      </p:sp>
      <p:sp>
        <p:nvSpPr>
          <p:cNvPr id="143" name="Google Shape;143;g1a631813cdb_0_142"/>
          <p:cNvSpPr txBox="1"/>
          <p:nvPr/>
        </p:nvSpPr>
        <p:spPr>
          <a:xfrm>
            <a:off x="228600" y="6336268"/>
            <a:ext cx="7543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https://hdbscan.readthedocs.io/en/latest/how_hdbscan_works.html</a:t>
            </a:r>
            <a:endParaRPr/>
          </a:p>
        </p:txBody>
      </p:sp>
      <p:pic>
        <p:nvPicPr>
          <p:cNvPr descr="Chart, scatter chart&#10;&#10;Description automatically generated" id="144" name="Google Shape;144;g1a631813cdb_0_1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8775" y="2268299"/>
            <a:ext cx="5597325" cy="3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a631813cdb_0_200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Idea is to form a “hierarchy” of data points, iteratively grouping the nest most similar points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such as</a:t>
            </a:r>
            <a:br>
              <a:rPr lang="en-US"/>
            </a:br>
            <a:r>
              <a:rPr lang="en-US"/>
              <a:t>Hierarchical Agglomerative</a:t>
            </a:r>
            <a:br>
              <a:rPr lang="en-US"/>
            </a:br>
            <a:r>
              <a:rPr lang="en-US"/>
              <a:t>Clustering (HAC) and </a:t>
            </a:r>
            <a:br>
              <a:rPr lang="en-US"/>
            </a:br>
            <a:r>
              <a:rPr lang="en-US"/>
              <a:t>HDBSCAN are good! </a:t>
            </a:r>
            <a:endParaRPr/>
          </a:p>
        </p:txBody>
      </p:sp>
      <p:sp>
        <p:nvSpPr>
          <p:cNvPr id="151" name="Google Shape;151;g1a631813cdb_0_200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Hierarchical Clustering</a:t>
            </a:r>
            <a:endParaRPr/>
          </a:p>
        </p:txBody>
      </p:sp>
      <p:pic>
        <p:nvPicPr>
          <p:cNvPr descr="Chart&#10;&#10;Description automatically generated" id="152" name="Google Shape;152;g1a631813cdb_0_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50725" y="2875350"/>
            <a:ext cx="5625375" cy="3250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1a631813cdb_0_200"/>
          <p:cNvSpPr txBox="1"/>
          <p:nvPr/>
        </p:nvSpPr>
        <p:spPr>
          <a:xfrm>
            <a:off x="228600" y="6336268"/>
            <a:ext cx="7543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https://hdbscan.readthedocs.io/en/latest/how_hdbscan_works.html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a631813cdb_0_157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Idea is to form a “hierarchy” of data points, iteratively grouping the nest most similar points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such as</a:t>
            </a:r>
            <a:br>
              <a:rPr lang="en-US"/>
            </a:br>
            <a:r>
              <a:rPr lang="en-US"/>
              <a:t>Hierarchical Agglomerative</a:t>
            </a:r>
            <a:br>
              <a:rPr lang="en-US"/>
            </a:br>
            <a:r>
              <a:rPr lang="en-US"/>
              <a:t>Clustering (HAC) and </a:t>
            </a:r>
            <a:br>
              <a:rPr lang="en-US"/>
            </a:br>
            <a:r>
              <a:rPr lang="en-US"/>
              <a:t>HDBSCAN are good! </a:t>
            </a:r>
            <a:endParaRPr/>
          </a:p>
        </p:txBody>
      </p:sp>
      <p:sp>
        <p:nvSpPr>
          <p:cNvPr id="160" name="Google Shape;160;g1a631813cdb_0_157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Hierarchical Clustering</a:t>
            </a:r>
            <a:endParaRPr/>
          </a:p>
        </p:txBody>
      </p:sp>
      <p:pic>
        <p:nvPicPr>
          <p:cNvPr descr="Chart, histogram&#10;&#10;Description automatically generated" id="161" name="Google Shape;161;g1a631813cdb_0_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2246883"/>
            <a:ext cx="5655000" cy="387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1a631813cdb_0_157"/>
          <p:cNvSpPr txBox="1"/>
          <p:nvPr/>
        </p:nvSpPr>
        <p:spPr>
          <a:xfrm>
            <a:off x="228600" y="6336268"/>
            <a:ext cx="7543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https://hdbscan.readthedocs.io/en/latest/how_hdbscan_works.html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Hundreds of thousands of unique, new malware samples daily</a:t>
            </a:r>
            <a:br>
              <a:rPr lang="en-US"/>
            </a:br>
            <a:endParaRPr/>
          </a:p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Impossible for human analysts to investigate every file</a:t>
            </a:r>
            <a:br>
              <a:rPr lang="en-US"/>
            </a:br>
            <a:endParaRPr/>
          </a:p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Need to rely on automation and data </a:t>
            </a:r>
            <a:r>
              <a:rPr lang="en-US"/>
              <a:t>science!</a:t>
            </a:r>
            <a:endParaRPr/>
          </a:p>
          <a:p>
            <a:pPr indent="-338137" lvl="1" marL="795337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Can we automate common analysis tasks?</a:t>
            </a:r>
            <a:endParaRPr/>
          </a:p>
          <a:p>
            <a:pPr indent="-338137" lvl="1" marL="795337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Can we enhance threat hunting, malware classification, etc.?</a:t>
            </a:r>
            <a:endParaRPr/>
          </a:p>
        </p:txBody>
      </p:sp>
      <p:sp>
        <p:nvSpPr>
          <p:cNvPr id="38" name="Google Shape;38;p2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Data Science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a631813cdb_0_17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Idea is to form a “hierarchy” of data points, iteratively grouping the nest most similar points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such as</a:t>
            </a:r>
            <a:br>
              <a:rPr lang="en-US"/>
            </a:br>
            <a:r>
              <a:rPr lang="en-US"/>
              <a:t>Hierarchical Agglomerative</a:t>
            </a:r>
            <a:br>
              <a:rPr lang="en-US"/>
            </a:br>
            <a:r>
              <a:rPr lang="en-US"/>
              <a:t>Clustering (HAC) and </a:t>
            </a:r>
            <a:br>
              <a:rPr lang="en-US"/>
            </a:br>
            <a:r>
              <a:rPr lang="en-US"/>
              <a:t>HDBSCAN are good! </a:t>
            </a:r>
            <a:endParaRPr/>
          </a:p>
        </p:txBody>
      </p:sp>
      <p:sp>
        <p:nvSpPr>
          <p:cNvPr id="169" name="Google Shape;169;g1a631813cdb_0_17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Hierarchical Clustering</a:t>
            </a:r>
            <a:endParaRPr/>
          </a:p>
        </p:txBody>
      </p:sp>
      <p:sp>
        <p:nvSpPr>
          <p:cNvPr id="170" name="Google Shape;170;g1a631813cdb_0_172"/>
          <p:cNvSpPr txBox="1"/>
          <p:nvPr/>
        </p:nvSpPr>
        <p:spPr>
          <a:xfrm>
            <a:off x="228600" y="6336268"/>
            <a:ext cx="7543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https://hdbscan.readthedocs.io/en/latest/how_hdbscan_works.html</a:t>
            </a:r>
            <a:endParaRPr/>
          </a:p>
        </p:txBody>
      </p:sp>
      <p:grpSp>
        <p:nvGrpSpPr>
          <p:cNvPr id="171" name="Google Shape;171;g1a631813cdb_0_172"/>
          <p:cNvGrpSpPr/>
          <p:nvPr/>
        </p:nvGrpSpPr>
        <p:grpSpPr>
          <a:xfrm>
            <a:off x="5569248" y="2362660"/>
            <a:ext cx="6308661" cy="3763600"/>
            <a:chOff x="838200" y="1295401"/>
            <a:chExt cx="7219800" cy="4964516"/>
          </a:xfrm>
        </p:grpSpPr>
        <p:pic>
          <p:nvPicPr>
            <p:cNvPr descr="Chart, histogram&#10;&#10;Description automatically generated" id="172" name="Google Shape;172;g1a631813cdb_0_17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8200" y="1295401"/>
              <a:ext cx="7219800" cy="4953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3" name="Google Shape;173;g1a631813cdb_0_172"/>
            <p:cNvCxnSpPr/>
            <p:nvPr/>
          </p:nvCxnSpPr>
          <p:spPr>
            <a:xfrm>
              <a:off x="838200" y="3352800"/>
              <a:ext cx="6019800" cy="0"/>
            </a:xfrm>
            <a:prstGeom prst="straightConnector1">
              <a:avLst/>
            </a:prstGeom>
            <a:solidFill>
              <a:srgbClr val="00B8FF"/>
            </a:solidFill>
            <a:ln cap="flat" cmpd="sng" w="57150">
              <a:solidFill>
                <a:srgbClr val="FF0000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174" name="Google Shape;174;g1a631813cdb_0_172"/>
            <p:cNvSpPr/>
            <p:nvPr/>
          </p:nvSpPr>
          <p:spPr>
            <a:xfrm>
              <a:off x="1143000" y="3440670"/>
              <a:ext cx="1828800" cy="2807700"/>
            </a:xfrm>
            <a:prstGeom prst="ellipse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g1a631813cdb_0_172"/>
            <p:cNvSpPr/>
            <p:nvPr/>
          </p:nvSpPr>
          <p:spPr>
            <a:xfrm>
              <a:off x="2628900" y="3444717"/>
              <a:ext cx="1828800" cy="2815200"/>
            </a:xfrm>
            <a:prstGeom prst="ellipse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g1a631813cdb_0_172"/>
            <p:cNvSpPr/>
            <p:nvPr/>
          </p:nvSpPr>
          <p:spPr>
            <a:xfrm>
              <a:off x="4149724" y="3440669"/>
              <a:ext cx="2860800" cy="2819100"/>
            </a:xfrm>
            <a:prstGeom prst="ellipse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a631813cdb_0_211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Classification:</a:t>
            </a:r>
            <a:r>
              <a:rPr lang="en-US"/>
              <a:t> Task of assigning a class to a data point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Malware Detection:</a:t>
            </a:r>
            <a:r>
              <a:rPr lang="en-US"/>
              <a:t> Classify file as benign/malicious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Category Classification:</a:t>
            </a:r>
            <a:r>
              <a:rPr lang="en-US"/>
              <a:t> Classify file by behavior category (e.g. ransomware, keylogger, etc.)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Family classification:</a:t>
            </a:r>
            <a:r>
              <a:rPr lang="en-US"/>
              <a:t> Classify file by malware family</a:t>
            </a:r>
            <a:endParaRPr/>
          </a:p>
        </p:txBody>
      </p:sp>
      <p:sp>
        <p:nvSpPr>
          <p:cNvPr id="183" name="Google Shape;183;g1a631813cdb_0_211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Classification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a631813cdb_0_217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Decision Tree - simple</a:t>
            </a:r>
            <a:br>
              <a:rPr lang="en-US"/>
            </a:br>
            <a:r>
              <a:rPr lang="en-US"/>
              <a:t>classification algorithm</a:t>
            </a:r>
            <a:br>
              <a:rPr lang="en-US"/>
            </a:br>
            <a:r>
              <a:rPr lang="en-US"/>
              <a:t>that maps combinations</a:t>
            </a:r>
            <a:br>
              <a:rPr lang="en-US"/>
            </a:br>
            <a:r>
              <a:rPr lang="en-US"/>
              <a:t>of features to a class</a:t>
            </a:r>
            <a:br>
              <a:rPr lang="en-US"/>
            </a:br>
            <a:r>
              <a:rPr lang="en-US"/>
              <a:t>outcome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In the figure, the result</a:t>
            </a:r>
            <a:br>
              <a:rPr lang="en-US"/>
            </a:br>
            <a:r>
              <a:rPr lang="en-US"/>
              <a:t>for red cars newer than</a:t>
            </a:r>
            <a:br>
              <a:rPr lang="en-US"/>
            </a:br>
            <a:r>
              <a:rPr lang="en-US"/>
              <a:t>2010 is the “buy” class</a:t>
            </a:r>
            <a:br>
              <a:rPr lang="en-US"/>
            </a:br>
            <a:r>
              <a:rPr lang="en-US"/>
              <a:t> </a:t>
            </a:r>
            <a:endParaRPr/>
          </a:p>
        </p:txBody>
      </p:sp>
      <p:sp>
        <p:nvSpPr>
          <p:cNvPr id="190" name="Google Shape;190;g1a631813cdb_0_217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Decision Tree Classifiers</a:t>
            </a:r>
            <a:endParaRPr/>
          </a:p>
        </p:txBody>
      </p:sp>
      <p:pic>
        <p:nvPicPr>
          <p:cNvPr id="191" name="Google Shape;191;g1a631813cdb_0_2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9775" y="1692472"/>
            <a:ext cx="5953774" cy="443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a631813cdb_0_224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Ensemble:</a:t>
            </a:r>
            <a:r>
              <a:rPr lang="en-US"/>
              <a:t> Powerful machine learning technique where a collection of classifiers (often decision trees) vote on a class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Algorithms like Random Forests, XGBoost, and LightGBM are extremely accurate for malware detection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Usually trained on EMBER feature vectors</a:t>
            </a:r>
            <a:endParaRPr/>
          </a:p>
        </p:txBody>
      </p:sp>
      <p:sp>
        <p:nvSpPr>
          <p:cNvPr id="198" name="Google Shape;198;g1a631813cdb_0_224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Decision Tree-Based Ensemble Classifiers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a631813cdb_0_230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Lots of research using neural networks and deep learning for malware classification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MalConv and MalConv2 are leading models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Treat malware as a large sequence of bytes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Apply 1-D convolution to extract spatial relationships from data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Features are learned through convolution! </a:t>
            </a:r>
            <a:endParaRPr/>
          </a:p>
        </p:txBody>
      </p:sp>
      <p:sp>
        <p:nvSpPr>
          <p:cNvPr id="205" name="Google Shape;205;g1a631813cdb_0_230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Deep Learning-Based Malware Classifiers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a631813cdb_0_76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EMBER2018 Dataset</a:t>
            </a:r>
            <a:r>
              <a:rPr lang="en-US"/>
              <a:t> - PE metadata extracted from ~500,000 malicious files and ~500,000 benign files</a:t>
            </a:r>
            <a:endParaRPr/>
          </a:p>
          <a:p>
            <a:pPr indent="-338137" lvl="1" marL="795337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https://github.com/elastic/ember</a:t>
            </a:r>
            <a:br>
              <a:rPr lang="en-US"/>
            </a:br>
            <a:endParaRPr/>
          </a:p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SOREL-20M Dataset</a:t>
            </a:r>
            <a:r>
              <a:rPr lang="en-US"/>
              <a:t> - PE Metadata from ~10M benign files and ~10M disarmed malware samples from 11 categories</a:t>
            </a:r>
            <a:endParaRPr/>
          </a:p>
          <a:p>
            <a:pPr indent="-338137" lvl="1" marL="795337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https://github.com/sophos/SOREL-20M</a:t>
            </a:r>
            <a:r>
              <a:rPr lang="en-US"/>
              <a:t> </a:t>
            </a:r>
            <a:br>
              <a:rPr lang="en-US"/>
            </a:br>
            <a:endParaRPr/>
          </a:p>
          <a:p>
            <a:pPr indent="-344487" lvl="0" marL="344487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b="1" lang="en-US"/>
              <a:t>MOTIF Dataset </a:t>
            </a:r>
            <a:r>
              <a:rPr lang="en-US"/>
              <a:t>- 3,095 malicious PE files from 454 malware family families with ground truth labels</a:t>
            </a:r>
            <a:endParaRPr/>
          </a:p>
          <a:p>
            <a:pPr indent="-338137" lvl="1" marL="795337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https://github.com/boozallen/MOTIF/</a:t>
            </a:r>
            <a:r>
              <a:rPr lang="en-US"/>
              <a:t> </a:t>
            </a:r>
            <a:endParaRPr/>
          </a:p>
        </p:txBody>
      </p:sp>
      <p:sp>
        <p:nvSpPr>
          <p:cNvPr id="44" name="Google Shape;44;g1a631813cdb_0_76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Public Malware Datasets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a631813cdb_0_6"/>
          <p:cNvSpPr txBox="1"/>
          <p:nvPr>
            <p:ph type="ctrTitle"/>
          </p:nvPr>
        </p:nvSpPr>
        <p:spPr>
          <a:xfrm>
            <a:off x="914400" y="2130426"/>
            <a:ext cx="1036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Automating Malware Analysis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a631813cdb_0_1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Most large malware analysis shops have a pipeline which automatically </a:t>
            </a:r>
            <a:r>
              <a:rPr lang="en-US"/>
              <a:t>processes malware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Newly-ingested files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Re-processing older files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Basic static analysis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Basic dynamic analysis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Malware signatures (YARA, Snort, AV)</a:t>
            </a:r>
            <a:endParaRPr/>
          </a:p>
        </p:txBody>
      </p:sp>
      <p:sp>
        <p:nvSpPr>
          <p:cNvPr id="57" name="Google Shape;57;g1a631813cdb_0_1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Analysis Pipeline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a631813cdb_0_84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Extract file metadata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Python libraries such as pefile, lief for extracting PE metadata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Compute similarity hashes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SSDEEP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TLSH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LZJD / BWMD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Compute metadata hashes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pehash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imphash</a:t>
            </a:r>
            <a:endParaRPr/>
          </a:p>
        </p:txBody>
      </p:sp>
      <p:sp>
        <p:nvSpPr>
          <p:cNvPr id="64" name="Google Shape;64;g1a631813cdb_0_84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Automating Basic Static Analysis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a631813cdb_0_90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Can automate many advanced static analysis tasks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Too slow to apply to every malware sample though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Capstone library for Python is an excellent linear disassembler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Most modern disassemblers/decompilers (including IDA Pro, Ghidra, Binary Ninja) support plugins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Can use these for automating many advanced static analysis tasks</a:t>
            </a:r>
            <a:endParaRPr/>
          </a:p>
        </p:txBody>
      </p:sp>
      <p:sp>
        <p:nvSpPr>
          <p:cNvPr id="71" name="Google Shape;71;g1a631813cdb_0_90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Side Note: Automating Disassembly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a631813cdb_0_40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Automated sandboxes such as Cuckoo and DRAKVUF can be self-hosted and used for identifying malware behavior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Generate report about the malware’s actions: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Process tree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Created files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Network traffic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Configuration changes</a:t>
            </a:r>
            <a:endParaRPr/>
          </a:p>
        </p:txBody>
      </p:sp>
      <p:sp>
        <p:nvSpPr>
          <p:cNvPr id="78" name="Google Shape;78;g1a631813cdb_0_40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Automating Basic Dynamic Analysis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a631813cdb_0_52"/>
          <p:cNvSpPr txBox="1"/>
          <p:nvPr>
            <p:ph idx="1" type="body"/>
          </p:nvPr>
        </p:nvSpPr>
        <p:spPr>
          <a:xfrm>
            <a:off x="381000" y="1295401"/>
            <a:ext cx="11195100" cy="48309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19100" lvl="0" marL="457200" rtl="0" algn="l">
              <a:spcBef>
                <a:spcPts val="75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Many malware analysis shops have a collection of in-house antivirus products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May also maintain other large collections of signatures: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YARA rules - based on file contents</a:t>
            </a:r>
            <a:endParaRPr/>
          </a:p>
          <a:p>
            <a:pPr indent="-327660" lvl="1" marL="914400" rtl="0" algn="l">
              <a:spcBef>
                <a:spcPts val="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Snort rules - based on network traffic</a:t>
            </a:r>
            <a:br>
              <a:rPr lang="en-US"/>
            </a:b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▪"/>
            </a:pPr>
            <a:r>
              <a:rPr lang="en-US"/>
              <a:t>The yara-python library lets YARA be used programmatically </a:t>
            </a:r>
            <a:endParaRPr/>
          </a:p>
        </p:txBody>
      </p:sp>
      <p:sp>
        <p:nvSpPr>
          <p:cNvPr id="85" name="Google Shape;85;g1a631813cdb_0_52"/>
          <p:cNvSpPr txBox="1"/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Malware Signatures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2013-08-18T19:22:46Z</dcterms:created>
  <dc:creator>Katherine Gibson</dc:creator>
</cp:coreProperties>
</file>